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50" r:id="rId2"/>
  </p:sldMasterIdLst>
  <p:notesMasterIdLst>
    <p:notesMasterId r:id="rId19"/>
  </p:notesMasterIdLst>
  <p:handoutMasterIdLst>
    <p:handoutMasterId r:id="rId20"/>
  </p:handoutMasterIdLst>
  <p:sldIdLst>
    <p:sldId id="256" r:id="rId3"/>
    <p:sldId id="271" r:id="rId4"/>
    <p:sldId id="270" r:id="rId5"/>
    <p:sldId id="269" r:id="rId6"/>
    <p:sldId id="277" r:id="rId7"/>
    <p:sldId id="276" r:id="rId8"/>
    <p:sldId id="266" r:id="rId9"/>
    <p:sldId id="281" r:id="rId10"/>
    <p:sldId id="274" r:id="rId11"/>
    <p:sldId id="284" r:id="rId12"/>
    <p:sldId id="283" r:id="rId13"/>
    <p:sldId id="275" r:id="rId14"/>
    <p:sldId id="273" r:id="rId15"/>
    <p:sldId id="285" r:id="rId16"/>
    <p:sldId id="268" r:id="rId17"/>
    <p:sldId id="258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7D6FE5A-0092-41D1-B80D-5D5DCEEEACC0}">
          <p14:sldIdLst>
            <p14:sldId id="256"/>
            <p14:sldId id="271"/>
            <p14:sldId id="270"/>
            <p14:sldId id="269"/>
            <p14:sldId id="277"/>
            <p14:sldId id="276"/>
            <p14:sldId id="266"/>
            <p14:sldId id="281"/>
            <p14:sldId id="274"/>
            <p14:sldId id="284"/>
            <p14:sldId id="283"/>
            <p14:sldId id="275"/>
            <p14:sldId id="273"/>
            <p14:sldId id="285"/>
            <p14:sldId id="268"/>
            <p14:sldId id="258"/>
          </p14:sldIdLst>
        </p14:section>
        <p14:section name="Backups" id="{DBDC5E5C-3B90-4B13-B1BC-8855CBF920E0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7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39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44" autoAdjust="0"/>
    <p:restoredTop sz="94660"/>
  </p:normalViewPr>
  <p:slideViewPr>
    <p:cSldViewPr snapToGrid="0" snapToObjects="1" showGuides="1">
      <p:cViewPr varScale="1">
        <p:scale>
          <a:sx n="87" d="100"/>
          <a:sy n="87" d="100"/>
        </p:scale>
        <p:origin x="90" y="168"/>
      </p:cViewPr>
      <p:guideLst>
        <p:guide orient="horz" pos="2160"/>
        <p:guide pos="287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89" d="100"/>
          <a:sy n="89" d="100"/>
        </p:scale>
        <p:origin x="-3222" y="-11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15C635-6C98-45DD-95AE-645F5D7BE514}" type="datetimeFigureOut">
              <a:rPr lang="en-US" smtClean="0"/>
              <a:t>6/3/2016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A6765E-812D-49AE-B18C-2476AFF6F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5277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549DD0-13AC-4CD0-B46C-74F2E959D54A}" type="datetimeFigureOut">
              <a:rPr lang="en-US" smtClean="0"/>
              <a:t>6/3/2016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008AC4-BBA4-4F40-8D0F-24E4FFE10E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3154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008AC4-BBA4-4F40-8D0F-24E4FFE10E5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1408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23371"/>
            <a:ext cx="7772400" cy="90563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46296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2131" y="419242"/>
            <a:ext cx="819864" cy="694299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5010150" y="504781"/>
            <a:ext cx="2857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latin typeface="Arial Black" panose="020B0A04020102020204" pitchFamily="34" charset="0"/>
              </a:rPr>
              <a:t>Magnetosphere</a:t>
            </a:r>
            <a:r>
              <a:rPr lang="en-US" sz="1400" baseline="0" dirty="0" smtClean="0">
                <a:latin typeface="Arial Black" panose="020B0A04020102020204" pitchFamily="34" charset="0"/>
              </a:rPr>
              <a:t> Ionosphere Research Lab</a:t>
            </a:r>
            <a:endParaRPr lang="en-US" sz="14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00818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8D6FD-43BD-44C2-8C38-3931D2DB2E2B}" type="datetime1">
              <a:rPr lang="en-US" smtClean="0"/>
              <a:t>6/3/2016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58225" y="6515100"/>
            <a:ext cx="476250" cy="342900"/>
          </a:xfrm>
          <a:prstGeom prst="rect">
            <a:avLst/>
          </a:prstGeom>
        </p:spPr>
        <p:txBody>
          <a:bodyPr/>
          <a:lstStyle/>
          <a:p>
            <a:fld id="{A5C60546-1A34-1342-B9DB-19794DA5E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6467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&lt;#&gt;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48700" y="6489700"/>
            <a:ext cx="495300" cy="365125"/>
          </a:xfrm>
          <a:prstGeom prst="rect">
            <a:avLst/>
          </a:prstGeom>
        </p:spPr>
        <p:txBody>
          <a:bodyPr/>
          <a:lstStyle/>
          <a:p>
            <a:fld id="{A5C60546-1A34-1342-B9DB-19794DA5E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3041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DD2BE-6B2A-4D67-9CE6-19B95F09280E}" type="datetime1">
              <a:rPr lang="en-US" smtClean="0"/>
              <a:t>6/3/2016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96325" y="6491287"/>
            <a:ext cx="438150" cy="365125"/>
          </a:xfrm>
          <a:prstGeom prst="rect">
            <a:avLst/>
          </a:prstGeom>
        </p:spPr>
        <p:txBody>
          <a:bodyPr/>
          <a:lstStyle/>
          <a:p>
            <a:fld id="{A5C60546-1A34-1342-B9DB-19794DA5E49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41376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6CBDE-6B01-40DF-85EC-0C7A9925E81B}" type="datetime1">
              <a:rPr lang="en-US" smtClean="0"/>
              <a:t>6/3/2016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86800" y="6486525"/>
            <a:ext cx="457200" cy="365125"/>
          </a:xfrm>
          <a:prstGeom prst="rect">
            <a:avLst/>
          </a:prstGeom>
        </p:spPr>
        <p:txBody>
          <a:bodyPr/>
          <a:lstStyle/>
          <a:p>
            <a:fld id="{A5C60546-1A34-1342-B9DB-19794DA5E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0724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74510-D4FE-4944-854D-AD688F6FC1B3}" type="datetime1">
              <a:rPr lang="en-US" smtClean="0"/>
              <a:t>6/3/2016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86800" y="6492875"/>
            <a:ext cx="457200" cy="365125"/>
          </a:xfrm>
          <a:prstGeom prst="rect">
            <a:avLst/>
          </a:prstGeom>
        </p:spPr>
        <p:txBody>
          <a:bodyPr/>
          <a:lstStyle/>
          <a:p>
            <a:fld id="{A5C60546-1A34-1342-B9DB-19794DA5E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842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CD876-15A1-46D9-A87B-07A4B4453689}" type="datetime1">
              <a:rPr lang="en-US" smtClean="0"/>
              <a:t>6/3/2016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96324" y="6492875"/>
            <a:ext cx="447675" cy="365125"/>
          </a:xfrm>
          <a:prstGeom prst="rect">
            <a:avLst/>
          </a:prstGeom>
        </p:spPr>
        <p:txBody>
          <a:bodyPr/>
          <a:lstStyle/>
          <a:p>
            <a:fld id="{A5C60546-1A34-1342-B9DB-19794DA5E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6643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E0C40-3A45-474F-9A17-740E4393B087}" type="datetime1">
              <a:rPr lang="en-US" smtClean="0"/>
              <a:t>6/3/2016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86800" y="6492875"/>
            <a:ext cx="457200" cy="365125"/>
          </a:xfrm>
          <a:prstGeom prst="rect">
            <a:avLst/>
          </a:prstGeom>
        </p:spPr>
        <p:txBody>
          <a:bodyPr/>
          <a:lstStyle/>
          <a:p>
            <a:fld id="{A5C60546-1A34-1342-B9DB-19794DA5E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555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75DA9-92C6-4F73-8EF9-F7961E8F27C9}" type="datetime1">
              <a:rPr lang="en-US" smtClean="0"/>
              <a:t>6/3/2016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77274" y="6492875"/>
            <a:ext cx="466725" cy="365125"/>
          </a:xfrm>
          <a:prstGeom prst="rect">
            <a:avLst/>
          </a:prstGeom>
        </p:spPr>
        <p:txBody>
          <a:bodyPr/>
          <a:lstStyle/>
          <a:p>
            <a:fld id="{A5C60546-1A34-1342-B9DB-19794DA5E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4991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6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5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339295" y="6424215"/>
            <a:ext cx="8462986" cy="0"/>
          </a:xfrm>
          <a:prstGeom prst="line">
            <a:avLst/>
          </a:prstGeom>
          <a:ln w="15875" cap="rnd">
            <a:solidFill>
              <a:srgbClr val="06397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 userDrawn="1"/>
        </p:nvSpPr>
        <p:spPr>
          <a:xfrm>
            <a:off x="237696" y="6429170"/>
            <a:ext cx="433430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50" dirty="0" smtClean="0">
                <a:solidFill>
                  <a:srgbClr val="06397A"/>
                </a:solidFill>
              </a:rPr>
              <a:t>© 2014 University of New Hampshire. All rights reserved.</a:t>
            </a:r>
            <a:endParaRPr lang="en-US" sz="850" dirty="0">
              <a:solidFill>
                <a:srgbClr val="06397A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507" y="436249"/>
            <a:ext cx="2619716" cy="684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384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A52B80-9A2D-4DB3-AEB3-CA214E6D9B7F}" type="datetime1">
              <a:rPr lang="en-US" smtClean="0"/>
              <a:t>6/3/2016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9006" y="6247993"/>
            <a:ext cx="1566394" cy="40933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100" y="6137789"/>
            <a:ext cx="625510" cy="529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871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9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image" Target="../media/image13.png"/><Relationship Id="rId7" Type="http://schemas.openxmlformats.org/officeDocument/2006/relationships/image" Target="../media/image11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10.wmf"/><Relationship Id="rId4" Type="http://schemas.openxmlformats.org/officeDocument/2006/relationships/oleObject" Target="../embeddings/oleObject3.bin"/><Relationship Id="rId9" Type="http://schemas.openxmlformats.org/officeDocument/2006/relationships/image" Target="../media/image12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99496"/>
            <a:ext cx="7772400" cy="905630"/>
          </a:xfrm>
        </p:spPr>
        <p:txBody>
          <a:bodyPr/>
          <a:lstStyle/>
          <a:p>
            <a:r>
              <a:rPr lang="en-US" dirty="0" smtClean="0"/>
              <a:t>UV Emission of Atomic Oxygen</a:t>
            </a:r>
            <a:endParaRPr lang="en-US" baseline="-25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…and why it matters for RENU 2</a:t>
            </a:r>
          </a:p>
          <a:p>
            <a:r>
              <a:rPr lang="en-US" dirty="0" smtClean="0"/>
              <a:t>Bruce Fritz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8198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UV PMT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20" y="1036320"/>
            <a:ext cx="8128000" cy="506984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60546-1A34-1342-B9DB-19794DA5E49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280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UV PMT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60546-1A34-1342-B9DB-19794DA5E491}" type="slidenum">
              <a:rPr lang="en-US" smtClean="0"/>
              <a:t>11</a:t>
            </a:fld>
            <a:endParaRPr lang="en-US"/>
          </a:p>
        </p:txBody>
      </p:sp>
      <p:pic>
        <p:nvPicPr>
          <p:cNvPr id="9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8701" y="1069658"/>
            <a:ext cx="6154139" cy="4782116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2640" y="3883602"/>
            <a:ext cx="1869440" cy="2974398"/>
          </a:xfrm>
        </p:spPr>
      </p:pic>
    </p:spTree>
    <p:extLst>
      <p:ext uri="{BB962C8B-B14F-4D97-AF65-F5344CB8AC3E}">
        <p14:creationId xmlns:p14="http://schemas.microsoft.com/office/powerpoint/2010/main" val="4099133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DMSP SSUSI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8845" y="1600200"/>
            <a:ext cx="6566309" cy="4525963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60546-1A34-1342-B9DB-19794DA5E491}" type="slidenum">
              <a:rPr lang="en-US" smtClean="0"/>
              <a:t>12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353370" y="1761083"/>
            <a:ext cx="1086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RENU 2</a:t>
            </a:r>
            <a:endParaRPr lang="en-US" baseline="30000" dirty="0">
              <a:solidFill>
                <a:schemeClr val="bg1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3232087" y="2130415"/>
            <a:ext cx="1339912" cy="1397244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579830" y="1761083"/>
            <a:ext cx="1086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DMSP</a:t>
            </a:r>
            <a:endParaRPr lang="en-US" baseline="30000" dirty="0">
              <a:solidFill>
                <a:schemeClr val="bg1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5812325" y="2032423"/>
            <a:ext cx="767505" cy="439173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0884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RENU 2 trajectory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604" y="2703580"/>
            <a:ext cx="6154139" cy="3983854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60546-1A34-1342-B9DB-19794DA5E491}" type="slidenum">
              <a:rPr lang="en-US" smtClean="0"/>
              <a:t>13</a:t>
            </a:fld>
            <a:endParaRPr lang="en-US"/>
          </a:p>
        </p:txBody>
      </p:sp>
      <p:sp>
        <p:nvSpPr>
          <p:cNvPr id="6" name="Arc 5"/>
          <p:cNvSpPr/>
          <p:nvPr/>
        </p:nvSpPr>
        <p:spPr>
          <a:xfrm>
            <a:off x="2517749" y="1907242"/>
            <a:ext cx="3855891" cy="1979815"/>
          </a:xfrm>
          <a:prstGeom prst="arc">
            <a:avLst>
              <a:gd name="adj1" fmla="val 11380831"/>
              <a:gd name="adj2" fmla="val 20994682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896982" y="914400"/>
            <a:ext cx="6792687" cy="1774008"/>
            <a:chOff x="896982" y="914400"/>
            <a:chExt cx="6792687" cy="1774008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1018903" y="914400"/>
              <a:ext cx="1001486" cy="177400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Sun 6"/>
            <p:cNvSpPr/>
            <p:nvPr/>
          </p:nvSpPr>
          <p:spPr>
            <a:xfrm>
              <a:off x="7358743" y="1667690"/>
              <a:ext cx="330926" cy="357051"/>
            </a:xfrm>
            <a:prstGeom prst="sun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 rot="21230290">
              <a:off x="896982" y="1156061"/>
              <a:ext cx="1358537" cy="1380306"/>
            </a:xfrm>
            <a:prstGeom prst="ellipse">
              <a:avLst/>
            </a:prstGeom>
            <a:blipFill>
              <a:blip r:embed="rId3"/>
              <a:stretch>
                <a:fillRect/>
              </a:stretch>
            </a:blip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/>
            <p:cNvSpPr/>
            <p:nvPr/>
          </p:nvSpPr>
          <p:spPr>
            <a:xfrm>
              <a:off x="1249378" y="1087137"/>
              <a:ext cx="597529" cy="216562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2588612" y="1239537"/>
              <a:ext cx="3676386" cy="1365754"/>
            </a:xfrm>
            <a:prstGeom prst="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Arrow Connector 11"/>
            <p:cNvCxnSpPr>
              <a:stCxn id="7" idx="1"/>
            </p:cNvCxnSpPr>
            <p:nvPr/>
          </p:nvCxnSpPr>
          <p:spPr>
            <a:xfrm flipH="1">
              <a:off x="2325674" y="1846216"/>
              <a:ext cx="5033069" cy="0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1249378" y="1303699"/>
              <a:ext cx="1339234" cy="1301592"/>
            </a:xfrm>
            <a:prstGeom prst="line">
              <a:avLst/>
            </a:prstGeom>
            <a:ln w="9525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1849731" y="1080945"/>
              <a:ext cx="4415267" cy="158592"/>
            </a:xfrm>
            <a:prstGeom prst="line">
              <a:avLst/>
            </a:prstGeom>
            <a:ln w="9525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5-Point Star 20"/>
            <p:cNvSpPr/>
            <p:nvPr/>
          </p:nvSpPr>
          <p:spPr>
            <a:xfrm>
              <a:off x="3264938" y="2040869"/>
              <a:ext cx="226337" cy="199176"/>
            </a:xfrm>
            <a:prstGeom prst="star5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2" name="Straight Connector 21"/>
            <p:cNvCxnSpPr/>
            <p:nvPr/>
          </p:nvCxnSpPr>
          <p:spPr>
            <a:xfrm>
              <a:off x="2702947" y="1922414"/>
              <a:ext cx="241456" cy="35849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2890429" y="2281641"/>
              <a:ext cx="52683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rgbClr val="002060"/>
                  </a:solidFill>
                </a:rPr>
                <a:t>90°</a:t>
              </a:r>
              <a:endParaRPr lang="en-US" sz="1600" baseline="30000" dirty="0">
                <a:solidFill>
                  <a:srgbClr val="002060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345923" y="2166544"/>
              <a:ext cx="52683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rgbClr val="002060"/>
                  </a:solidFill>
                </a:rPr>
                <a:t>LYR</a:t>
              </a:r>
              <a:endParaRPr lang="en-US" sz="1600" baseline="30000" dirty="0">
                <a:solidFill>
                  <a:srgbClr val="002060"/>
                </a:solidFill>
              </a:endParaRPr>
            </a:p>
          </p:txBody>
        </p:sp>
        <p:sp>
          <p:nvSpPr>
            <p:cNvPr id="26" name="Arc 25"/>
            <p:cNvSpPr/>
            <p:nvPr/>
          </p:nvSpPr>
          <p:spPr>
            <a:xfrm rot="20329435">
              <a:off x="3074772" y="1555561"/>
              <a:ext cx="631098" cy="1098529"/>
            </a:xfrm>
            <a:prstGeom prst="arc">
              <a:avLst>
                <a:gd name="adj1" fmla="val 10950895"/>
                <a:gd name="adj2" fmla="val 0"/>
              </a:avLst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45870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Continued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Calibration of PMT</a:t>
            </a:r>
          </a:p>
          <a:p>
            <a:r>
              <a:rPr lang="en-US" dirty="0" smtClean="0"/>
              <a:t>Correlation of PMT signal with DMSP data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60546-1A34-1342-B9DB-19794DA5E49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7514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60546-1A34-1342-B9DB-19794DA5E491}" type="slidenum">
              <a:rPr lang="en-US" smtClean="0"/>
              <a:t>15</a:t>
            </a:fld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9100" y="1702911"/>
            <a:ext cx="8229600" cy="4320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435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en-US" dirty="0" err="1"/>
              <a:t>Ajello</a:t>
            </a:r>
            <a:r>
              <a:rPr lang="en-US" dirty="0"/>
              <a:t>, Joseph M</a:t>
            </a:r>
            <a:r>
              <a:rPr lang="en-US" dirty="0" smtClean="0"/>
              <a:t>., Dissociative </a:t>
            </a:r>
            <a:r>
              <a:rPr lang="en-US" dirty="0"/>
              <a:t>Excitation of O2 in the Vacuum Ultraviolet by Electron </a:t>
            </a:r>
            <a:r>
              <a:rPr lang="en-US" dirty="0" smtClean="0"/>
              <a:t>Impact, </a:t>
            </a:r>
            <a:r>
              <a:rPr lang="en-US" dirty="0"/>
              <a:t>The Journal of Chemical Physics, 55, 3156-3157 (1971), </a:t>
            </a:r>
            <a:r>
              <a:rPr lang="en-US" dirty="0" err="1"/>
              <a:t>DOI:http</a:t>
            </a:r>
            <a:r>
              <a:rPr lang="en-US" dirty="0"/>
              <a:t>://</a:t>
            </a:r>
            <a:r>
              <a:rPr lang="en-US" dirty="0" smtClean="0"/>
              <a:t>dx.doi.org/10.1063/1.1676562</a:t>
            </a:r>
          </a:p>
          <a:p>
            <a:r>
              <a:rPr lang="en-US" dirty="0"/>
              <a:t>Feldman, P. D., M. A. McGrath, D. F. Strobel, H. W. Moos, K. D</a:t>
            </a:r>
            <a:r>
              <a:rPr lang="en-US" dirty="0" smtClean="0"/>
              <a:t>., </a:t>
            </a:r>
            <a:r>
              <a:rPr lang="en-US" dirty="0" err="1" smtClean="0"/>
              <a:t>Retherford</a:t>
            </a:r>
            <a:r>
              <a:rPr lang="en-US" dirty="0"/>
              <a:t>, and B. C. </a:t>
            </a:r>
            <a:r>
              <a:rPr lang="en-US" dirty="0" err="1"/>
              <a:t>Wolven</a:t>
            </a:r>
            <a:r>
              <a:rPr lang="en-US" dirty="0"/>
              <a:t>, HST/STIS ultraviolet imaging of </a:t>
            </a:r>
            <a:r>
              <a:rPr lang="en-US" dirty="0" smtClean="0"/>
              <a:t>polar aurora </a:t>
            </a:r>
            <a:r>
              <a:rPr lang="en-US" dirty="0"/>
              <a:t>on Ganymede, </a:t>
            </a:r>
            <a:r>
              <a:rPr lang="en-US" dirty="0" err="1"/>
              <a:t>Astrophys</a:t>
            </a:r>
            <a:r>
              <a:rPr lang="en-US" dirty="0"/>
              <a:t>. J., 535, 1085– 1090, 2000.</a:t>
            </a:r>
            <a:endParaRPr lang="en-US" dirty="0" smtClean="0"/>
          </a:p>
          <a:p>
            <a:r>
              <a:rPr lang="en-US" dirty="0"/>
              <a:t>Hall, D. T., P. D. Feldman, M. A. McGrath, and D. F. Strobel, The </a:t>
            </a:r>
            <a:r>
              <a:rPr lang="en-US" dirty="0" smtClean="0"/>
              <a:t>far ultraviolet oxygen </a:t>
            </a:r>
            <a:r>
              <a:rPr lang="en-US" dirty="0"/>
              <a:t>airglow of Europa and Ganymede, </a:t>
            </a:r>
            <a:r>
              <a:rPr lang="en-US" dirty="0" err="1"/>
              <a:t>Astrophys</a:t>
            </a:r>
            <a:r>
              <a:rPr lang="en-US" dirty="0"/>
              <a:t>. J., </a:t>
            </a:r>
            <a:r>
              <a:rPr lang="en-US" dirty="0" smtClean="0"/>
              <a:t>499, 475–481</a:t>
            </a:r>
            <a:r>
              <a:rPr lang="en-US" dirty="0"/>
              <a:t>, 1998.</a:t>
            </a:r>
          </a:p>
          <a:p>
            <a:r>
              <a:rPr lang="en-US" dirty="0"/>
              <a:t>James, G. K., J. M. </a:t>
            </a:r>
            <a:r>
              <a:rPr lang="en-US" dirty="0" err="1"/>
              <a:t>Ajello</a:t>
            </a:r>
            <a:r>
              <a:rPr lang="en-US" dirty="0"/>
              <a:t>, D. E. </a:t>
            </a:r>
            <a:r>
              <a:rPr lang="en-US" dirty="0" err="1"/>
              <a:t>Shemansky</a:t>
            </a:r>
            <a:r>
              <a:rPr lang="en-US" dirty="0"/>
              <a:t>, B. Franklin, D. </a:t>
            </a:r>
            <a:r>
              <a:rPr lang="en-US" dirty="0" err="1"/>
              <a:t>Siskind</a:t>
            </a:r>
            <a:r>
              <a:rPr lang="en-US" dirty="0"/>
              <a:t>, and T. G. </a:t>
            </a:r>
            <a:r>
              <a:rPr lang="en-US" dirty="0" err="1"/>
              <a:t>Slanger</a:t>
            </a:r>
            <a:r>
              <a:rPr lang="en-US" dirty="0"/>
              <a:t> (1988), An investigation of the second negative system of O2 + by electron impact, J. </a:t>
            </a:r>
            <a:r>
              <a:rPr lang="en-US" dirty="0" err="1"/>
              <a:t>Geophys</a:t>
            </a:r>
            <a:r>
              <a:rPr lang="en-US" dirty="0"/>
              <a:t>. Res., 93(A9), 9893–9902, doi:10.1029/JA093iA09p09893.</a:t>
            </a:r>
            <a:endParaRPr lang="en-US" dirty="0" smtClean="0"/>
          </a:p>
          <a:p>
            <a:r>
              <a:rPr lang="en-US" dirty="0" err="1" smtClean="0"/>
              <a:t>Kanik</a:t>
            </a:r>
            <a:r>
              <a:rPr lang="en-US" dirty="0"/>
              <a:t>, I., C. </a:t>
            </a:r>
            <a:r>
              <a:rPr lang="en-US" dirty="0" err="1"/>
              <a:t>Noren</a:t>
            </a:r>
            <a:r>
              <a:rPr lang="en-US" dirty="0"/>
              <a:t>, O. P. Makarov, P. </a:t>
            </a:r>
            <a:r>
              <a:rPr lang="en-US" dirty="0" err="1"/>
              <a:t>Vattipalle</a:t>
            </a:r>
            <a:r>
              <a:rPr lang="en-US" dirty="0"/>
              <a:t>, J. M. </a:t>
            </a:r>
            <a:r>
              <a:rPr lang="en-US" dirty="0" err="1"/>
              <a:t>Ajello</a:t>
            </a:r>
            <a:r>
              <a:rPr lang="en-US" dirty="0"/>
              <a:t>, and D. E. </a:t>
            </a:r>
            <a:r>
              <a:rPr lang="en-US" dirty="0" err="1"/>
              <a:t>Shemansky</a:t>
            </a:r>
            <a:r>
              <a:rPr lang="en-US" dirty="0"/>
              <a:t>, Electron impact </a:t>
            </a:r>
            <a:r>
              <a:rPr lang="en-US" dirty="0" smtClean="0"/>
              <a:t>dissociative excitation </a:t>
            </a:r>
            <a:r>
              <a:rPr lang="en-US" dirty="0"/>
              <a:t>of O2: 2. Absolute emission cross sections of the OI(130.4 nm) and OI(135.6 nm) lines, J. </a:t>
            </a:r>
            <a:r>
              <a:rPr lang="en-US" dirty="0" err="1"/>
              <a:t>Geophys</a:t>
            </a:r>
            <a:r>
              <a:rPr lang="en-US" dirty="0"/>
              <a:t>. Res., 108(E11), </a:t>
            </a:r>
            <a:r>
              <a:rPr lang="en-US" dirty="0" smtClean="0"/>
              <a:t>5126, doi:10.1029/2000JE001423</a:t>
            </a:r>
            <a:r>
              <a:rPr lang="en-US" dirty="0"/>
              <a:t>, 2003</a:t>
            </a:r>
            <a:r>
              <a:rPr lang="en-US" dirty="0" smtClean="0"/>
              <a:t>.</a:t>
            </a:r>
          </a:p>
          <a:p>
            <a:r>
              <a:rPr lang="en-US" dirty="0"/>
              <a:t>Miller, R. E., W. G. </a:t>
            </a:r>
            <a:r>
              <a:rPr lang="en-US" dirty="0" err="1"/>
              <a:t>Fastie</a:t>
            </a:r>
            <a:r>
              <a:rPr lang="en-US" dirty="0"/>
              <a:t>, and R. C. Isler (1968), Rocket studies of far-ultraviolet radiation in an aurora, Journal of </a:t>
            </a:r>
            <a:r>
              <a:rPr lang="en-US" dirty="0" smtClean="0"/>
              <a:t>Geophysical Research</a:t>
            </a:r>
            <a:r>
              <a:rPr lang="en-US" dirty="0"/>
              <a:t>, 73(11), 3353{3365, doi:10.1029/JA073i011p03353</a:t>
            </a:r>
            <a:r>
              <a:rPr lang="en-US" dirty="0" smtClean="0"/>
              <a:t>.</a:t>
            </a:r>
          </a:p>
          <a:p>
            <a:r>
              <a:rPr lang="en-US" dirty="0" err="1"/>
              <a:t>Noren</a:t>
            </a:r>
            <a:r>
              <a:rPr lang="en-US" dirty="0"/>
              <a:t>, C., </a:t>
            </a:r>
            <a:r>
              <a:rPr lang="en-US" dirty="0" err="1"/>
              <a:t>Kanik</a:t>
            </a:r>
            <a:r>
              <a:rPr lang="en-US" dirty="0"/>
              <a:t>, I., </a:t>
            </a:r>
            <a:r>
              <a:rPr lang="en-US" dirty="0" err="1"/>
              <a:t>Ajello</a:t>
            </a:r>
            <a:r>
              <a:rPr lang="en-US" dirty="0"/>
              <a:t>, J. M., McCartney, P., Makarov, O. P., McClintock, W. E. and Drake, V. A. (2001), Emission cross section of O I (135.6 nm) at 100 eV resulting from electron-impact dissociative excitation of O</a:t>
            </a:r>
            <a:r>
              <a:rPr lang="en-US" baseline="-25000" dirty="0"/>
              <a:t>2</a:t>
            </a:r>
            <a:r>
              <a:rPr lang="en-US" dirty="0"/>
              <a:t>. </a:t>
            </a:r>
            <a:r>
              <a:rPr lang="en-US" dirty="0" err="1"/>
              <a:t>Geophys</a:t>
            </a:r>
            <a:r>
              <a:rPr lang="en-US" dirty="0"/>
              <a:t>. Res. Lett., 28: 1379–1382. doi:10.1029/2000GL012577</a:t>
            </a:r>
            <a:endParaRPr lang="en-US" dirty="0" smtClean="0"/>
          </a:p>
          <a:p>
            <a:r>
              <a:rPr lang="en-US" dirty="0" err="1"/>
              <a:t>Shemansky</a:t>
            </a:r>
            <a:r>
              <a:rPr lang="en-US" dirty="0"/>
              <a:t>, D. E., J. M. </a:t>
            </a:r>
            <a:r>
              <a:rPr lang="en-US" dirty="0" err="1"/>
              <a:t>Ajello</a:t>
            </a:r>
            <a:r>
              <a:rPr lang="en-US" dirty="0"/>
              <a:t>, and D. T. Hall, Electron impact </a:t>
            </a:r>
            <a:r>
              <a:rPr lang="en-US" dirty="0" smtClean="0"/>
              <a:t>excitation of </a:t>
            </a:r>
            <a:r>
              <a:rPr lang="en-US" dirty="0"/>
              <a:t>H2: Rydberg band systems and the benchmark dissociative cross </a:t>
            </a:r>
            <a:r>
              <a:rPr lang="en-US" dirty="0" smtClean="0"/>
              <a:t>section for </a:t>
            </a:r>
            <a:r>
              <a:rPr lang="en-US" dirty="0"/>
              <a:t>H Lyman-a, </a:t>
            </a:r>
            <a:r>
              <a:rPr lang="en-US" dirty="0" err="1"/>
              <a:t>Astrophys</a:t>
            </a:r>
            <a:r>
              <a:rPr lang="en-US" dirty="0"/>
              <a:t>. J., 296, 765–773, 1985a.</a:t>
            </a:r>
            <a:endParaRPr lang="en-US" dirty="0" smtClean="0"/>
          </a:p>
          <a:p>
            <a:r>
              <a:rPr lang="en-US" dirty="0" smtClean="0"/>
              <a:t>W.C</a:t>
            </a:r>
            <a:r>
              <a:rPr lang="en-US" dirty="0"/>
              <a:t>. Wells, W.L. </a:t>
            </a:r>
            <a:r>
              <a:rPr lang="en-US" dirty="0" err="1"/>
              <a:t>Borst</a:t>
            </a:r>
            <a:r>
              <a:rPr lang="en-US" dirty="0"/>
              <a:t>, E.C. </a:t>
            </a:r>
            <a:r>
              <a:rPr lang="en-US" dirty="0" err="1"/>
              <a:t>Zipf</a:t>
            </a:r>
            <a:r>
              <a:rPr lang="en-US" dirty="0"/>
              <a:t>, Absolute cross section for the production of O(5S0) by electron impact dissociation of O2, Chemical Physics Letters, Volume 12, Issue 2, 1971, Pages 288-290, ISSN 0009-2614, http://dx.doi.org/10.1016/0009-2614(71)85066-2</a:t>
            </a:r>
            <a:r>
              <a:rPr lang="en-US" dirty="0" smtClean="0"/>
              <a:t>.</a:t>
            </a:r>
          </a:p>
          <a:p>
            <a:r>
              <a:rPr lang="en-US" dirty="0" err="1"/>
              <a:t>Zipf</a:t>
            </a:r>
            <a:r>
              <a:rPr lang="en-US" dirty="0"/>
              <a:t>, E. C., and E. J. Stone (1971), Photoelectron excitation of atomic-oxygen resonance radiation in the terrestrial airglow, J. </a:t>
            </a:r>
            <a:r>
              <a:rPr lang="en-US" dirty="0" err="1"/>
              <a:t>Geophys</a:t>
            </a:r>
            <a:r>
              <a:rPr lang="en-US" dirty="0"/>
              <a:t>. Res., 76(28), 6865–6874, doi:10.1029/JA076i028p06865.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60546-1A34-1342-B9DB-19794DA5E49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591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60546-1A34-1342-B9DB-19794DA5E491}" type="slidenum">
              <a:rPr lang="en-US" smtClean="0"/>
              <a:t>2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204394"/>
            <a:ext cx="9144001" cy="5748509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>
            <a:off x="1506071" y="4378362"/>
            <a:ext cx="1097280" cy="399411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43088" y="3859310"/>
            <a:ext cx="12629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B050"/>
                </a:solidFill>
              </a:rPr>
              <a:t>557.7 nm</a:t>
            </a:r>
          </a:p>
          <a:p>
            <a:r>
              <a:rPr lang="en-US" sz="1600" b="1" dirty="0" smtClean="0">
                <a:solidFill>
                  <a:srgbClr val="00B050"/>
                </a:solidFill>
              </a:rPr>
              <a:t>O (</a:t>
            </a:r>
            <a:r>
              <a:rPr lang="en-US" sz="1600" b="1" baseline="30000" dirty="0" smtClean="0">
                <a:solidFill>
                  <a:srgbClr val="00B050"/>
                </a:solidFill>
              </a:rPr>
              <a:t>1</a:t>
            </a:r>
            <a:r>
              <a:rPr lang="en-US" sz="1600" b="1" dirty="0" smtClean="0">
                <a:solidFill>
                  <a:srgbClr val="00B050"/>
                </a:solidFill>
              </a:rPr>
              <a:t>S </a:t>
            </a:r>
            <a:r>
              <a:rPr lang="en-US" sz="1600" b="1" dirty="0" smtClean="0">
                <a:solidFill>
                  <a:srgbClr val="00B050"/>
                </a:solidFill>
                <a:sym typeface="Wingdings" panose="05000000000000000000" pitchFamily="2" charset="2"/>
              </a:rPr>
              <a:t> </a:t>
            </a:r>
            <a:r>
              <a:rPr lang="en-US" sz="1600" b="1" baseline="30000" dirty="0" smtClean="0">
                <a:solidFill>
                  <a:srgbClr val="00B050"/>
                </a:solidFill>
                <a:sym typeface="Wingdings" panose="05000000000000000000" pitchFamily="2" charset="2"/>
              </a:rPr>
              <a:t>1</a:t>
            </a:r>
            <a:r>
              <a:rPr lang="en-US" sz="1600" b="1" dirty="0" smtClean="0">
                <a:solidFill>
                  <a:srgbClr val="00B050"/>
                </a:solidFill>
                <a:sym typeface="Wingdings" panose="05000000000000000000" pitchFamily="2" charset="2"/>
              </a:rPr>
              <a:t>D)</a:t>
            </a:r>
          </a:p>
          <a:p>
            <a:r>
              <a:rPr lang="en-US" sz="1600" b="1" dirty="0" smtClean="0">
                <a:solidFill>
                  <a:srgbClr val="00B050"/>
                </a:solidFill>
                <a:sym typeface="Wingdings" panose="05000000000000000000" pitchFamily="2" charset="2"/>
              </a:rPr>
              <a:t>(~0.7 s)</a:t>
            </a:r>
            <a:endParaRPr lang="en-US" sz="1600" b="1" dirty="0">
              <a:solidFill>
                <a:srgbClr val="00B050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6497620" y="1344706"/>
            <a:ext cx="699246" cy="60438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566771" y="1118098"/>
            <a:ext cx="12329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630.0 nm</a:t>
            </a:r>
          </a:p>
          <a:p>
            <a:r>
              <a:rPr lang="en-US" sz="1600" b="1" dirty="0" smtClean="0">
                <a:solidFill>
                  <a:srgbClr val="FF0000"/>
                </a:solidFill>
              </a:rPr>
              <a:t>O (</a:t>
            </a:r>
            <a:r>
              <a:rPr lang="en-US" sz="1600" b="1" baseline="30000" dirty="0" smtClean="0">
                <a:solidFill>
                  <a:srgbClr val="FF0000"/>
                </a:solidFill>
              </a:rPr>
              <a:t>1</a:t>
            </a:r>
            <a:r>
              <a:rPr lang="en-US" sz="1600" b="1" dirty="0" smtClean="0">
                <a:solidFill>
                  <a:srgbClr val="FF0000"/>
                </a:solidFill>
              </a:rPr>
              <a:t>D </a:t>
            </a:r>
            <a:r>
              <a:rPr lang="en-US" sz="16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 </a:t>
            </a:r>
            <a:r>
              <a:rPr lang="en-US" sz="1600" b="1" baseline="30000" dirty="0" smtClean="0">
                <a:solidFill>
                  <a:srgbClr val="FF0000"/>
                </a:solidFill>
                <a:sym typeface="Wingdings" panose="05000000000000000000" pitchFamily="2" charset="2"/>
              </a:rPr>
              <a:t>3</a:t>
            </a:r>
            <a:r>
              <a:rPr lang="en-US" sz="16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P)</a:t>
            </a:r>
          </a:p>
          <a:p>
            <a:r>
              <a:rPr lang="en-US" sz="16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(110 s)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12266" y="2356969"/>
            <a:ext cx="12329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7030A0"/>
                </a:solidFill>
              </a:rPr>
              <a:t>391.4 nm</a:t>
            </a:r>
          </a:p>
          <a:p>
            <a:r>
              <a:rPr lang="en-US" sz="1600" b="1" dirty="0">
                <a:solidFill>
                  <a:srgbClr val="7030A0"/>
                </a:solidFill>
              </a:rPr>
              <a:t>N</a:t>
            </a:r>
            <a:r>
              <a:rPr lang="en-US" sz="1600" b="1" baseline="-25000" dirty="0">
                <a:solidFill>
                  <a:srgbClr val="7030A0"/>
                </a:solidFill>
              </a:rPr>
              <a:t>2</a:t>
            </a:r>
            <a:r>
              <a:rPr lang="en-US" sz="1600" b="1" baseline="30000" dirty="0" smtClean="0">
                <a:solidFill>
                  <a:srgbClr val="7030A0"/>
                </a:solidFill>
              </a:rPr>
              <a:t>+</a:t>
            </a:r>
            <a:endParaRPr lang="en-US" sz="1600" b="1" dirty="0">
              <a:solidFill>
                <a:srgbClr val="7030A0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H="1" flipV="1">
            <a:off x="3054285" y="204394"/>
            <a:ext cx="1028203" cy="2152576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086" y="572116"/>
            <a:ext cx="5287157" cy="5013063"/>
          </a:xfrm>
          <a:prstGeom prst="rect">
            <a:avLst/>
          </a:prstGeom>
        </p:spPr>
      </p:pic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4345257"/>
              </p:ext>
            </p:extLst>
          </p:nvPr>
        </p:nvGraphicFramePr>
        <p:xfrm>
          <a:off x="6696821" y="3382266"/>
          <a:ext cx="1739900" cy="954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5" name="Equation" r:id="rId5" imgW="901440" imgH="495000" progId="Equation.3">
                  <p:embed/>
                </p:oleObj>
              </mc:Choice>
              <mc:Fallback>
                <p:oleObj name="Equation" r:id="rId5" imgW="901440" imgH="495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696821" y="3382266"/>
                        <a:ext cx="1739900" cy="95408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42776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Partial</a:t>
            </a:r>
            <a:r>
              <a:rPr lang="en-US" dirty="0" smtClean="0"/>
              <a:t> O I energy-level diagram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60546-1A34-1342-B9DB-19794DA5E491}" type="slidenum">
              <a:rPr lang="en-US" smtClean="0"/>
              <a:t>3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025" y="1417638"/>
            <a:ext cx="7595857" cy="493188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694631" y="6544632"/>
            <a:ext cx="16152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Schulman et al [1985]</a:t>
            </a:r>
            <a:endParaRPr lang="en-US" sz="1100" dirty="0"/>
          </a:p>
        </p:txBody>
      </p:sp>
      <p:sp>
        <p:nvSpPr>
          <p:cNvPr id="6" name="Rectangle 5"/>
          <p:cNvSpPr/>
          <p:nvPr/>
        </p:nvSpPr>
        <p:spPr>
          <a:xfrm>
            <a:off x="1276539" y="1493822"/>
            <a:ext cx="1801639" cy="4454305"/>
          </a:xfrm>
          <a:prstGeom prst="rect">
            <a:avLst/>
          </a:prstGeom>
          <a:solidFill>
            <a:schemeClr val="bg1">
              <a:lumMod val="85000"/>
              <a:alpha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078178" y="1493823"/>
            <a:ext cx="5172937" cy="2723176"/>
          </a:xfrm>
          <a:prstGeom prst="rect">
            <a:avLst/>
          </a:prstGeom>
          <a:solidFill>
            <a:schemeClr val="bg1">
              <a:lumMod val="85000"/>
              <a:alpha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4625788" y="4697783"/>
            <a:ext cx="1843259" cy="1250344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3969572" y="4536418"/>
            <a:ext cx="527124" cy="1411709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126138" y="5340855"/>
            <a:ext cx="11239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7030A0"/>
                </a:solidFill>
              </a:rPr>
              <a:t>130.4 nm</a:t>
            </a:r>
            <a:endParaRPr lang="en-US" sz="1600" b="1" dirty="0">
              <a:solidFill>
                <a:srgbClr val="7030A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587869" y="5325687"/>
            <a:ext cx="11239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7030A0"/>
                </a:solidFill>
              </a:rPr>
              <a:t>135.6 nm</a:t>
            </a:r>
            <a:endParaRPr lang="en-US" sz="1600" b="1" dirty="0">
              <a:solidFill>
                <a:srgbClr val="7030A0"/>
              </a:solidFill>
            </a:endParaRPr>
          </a:p>
        </p:txBody>
      </p:sp>
      <p:pic>
        <p:nvPicPr>
          <p:cNvPr id="5122" name="Picture 2" descr="http://www.physics.brocku.ca/PPLATO/h-flap/phys11_2f_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1394" y="3386278"/>
            <a:ext cx="1087559" cy="1244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://www.physics.brocku.ca/PPLATO/h-flap/phys11_2f_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1447" y="4785966"/>
            <a:ext cx="1087559" cy="1244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://www.physics.brocku.ca/PPLATO/h-flap/phys11_2f_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2564" y="3509320"/>
            <a:ext cx="1087559" cy="1244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7091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5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Auroral</a:t>
            </a:r>
            <a:r>
              <a:rPr lang="en-US" dirty="0" smtClean="0"/>
              <a:t> FUV Spectrum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60546-1A34-1342-B9DB-19794DA5E491}" type="slidenum">
              <a:rPr lang="en-US" smtClean="0"/>
              <a:t>4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179" y="1430448"/>
            <a:ext cx="5786739" cy="462179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928795" y="6544632"/>
            <a:ext cx="138112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Miller et al [1968]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535462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Possible excitation mechanisms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755964" y="1403637"/>
            <a:ext cx="4060479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Collisional excitation</a:t>
            </a:r>
          </a:p>
          <a:p>
            <a:endParaRPr lang="en-US" sz="2400" dirty="0"/>
          </a:p>
          <a:p>
            <a:r>
              <a:rPr lang="en-US" sz="2400" dirty="0" smtClean="0"/>
              <a:t>(Radiative) Recombination</a:t>
            </a:r>
          </a:p>
          <a:p>
            <a:endParaRPr lang="en-US" sz="2400" dirty="0"/>
          </a:p>
          <a:p>
            <a:r>
              <a:rPr lang="en-US" sz="2400" dirty="0" smtClean="0"/>
              <a:t>Resonant excitation</a:t>
            </a:r>
          </a:p>
          <a:p>
            <a:endParaRPr lang="en-US" sz="2400" dirty="0" smtClean="0"/>
          </a:p>
          <a:p>
            <a:r>
              <a:rPr lang="en-US" sz="2400" dirty="0" smtClean="0"/>
              <a:t>Dissociative Recombination</a:t>
            </a:r>
          </a:p>
          <a:p>
            <a:endParaRPr lang="en-US" sz="2400" dirty="0"/>
          </a:p>
          <a:p>
            <a:r>
              <a:rPr lang="en-US" sz="2400" dirty="0" smtClean="0"/>
              <a:t>Collisional dissociative excitation</a:t>
            </a:r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60546-1A34-1342-B9DB-19794DA5E491}" type="slidenum">
              <a:rPr lang="en-US" smtClean="0"/>
              <a:t>5</a:t>
            </a:fld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2119850"/>
              </p:ext>
            </p:extLst>
          </p:nvPr>
        </p:nvGraphicFramePr>
        <p:xfrm>
          <a:off x="4745038" y="1374775"/>
          <a:ext cx="3814762" cy="416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0" name="Equation" r:id="rId3" imgW="1981080" imgH="2171520" progId="Equation.3">
                  <p:embed/>
                </p:oleObj>
              </mc:Choice>
              <mc:Fallback>
                <p:oleObj name="Equation" r:id="rId3" imgW="1981080" imgH="217152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745038" y="1374775"/>
                        <a:ext cx="3814762" cy="4168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/>
          <p:cNvSpPr/>
          <p:nvPr/>
        </p:nvSpPr>
        <p:spPr>
          <a:xfrm>
            <a:off x="581025" y="4728072"/>
            <a:ext cx="8105775" cy="108585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342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74638"/>
            <a:ext cx="8229600" cy="1143000"/>
          </a:xfrm>
        </p:spPr>
        <p:txBody>
          <a:bodyPr/>
          <a:lstStyle/>
          <a:p>
            <a:r>
              <a:rPr lang="en-US" dirty="0" smtClean="0"/>
              <a:t>Hubble observations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60546-1A34-1342-B9DB-19794DA5E491}" type="slidenum">
              <a:rPr lang="en-US" smtClean="0"/>
              <a:t>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928795" y="6544632"/>
            <a:ext cx="138112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Hall et al [1998]</a:t>
            </a:r>
            <a:endParaRPr lang="en-US" sz="1100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5766" y="1273394"/>
            <a:ext cx="4589523" cy="5415483"/>
          </a:xfrm>
          <a:prstGeom prst="rect">
            <a:avLst/>
          </a:prstGeom>
        </p:spPr>
      </p:pic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5041244"/>
              </p:ext>
            </p:extLst>
          </p:nvPr>
        </p:nvGraphicFramePr>
        <p:xfrm>
          <a:off x="6469423" y="1811779"/>
          <a:ext cx="1516062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24" name="Equation" r:id="rId4" imgW="787320" imgH="241200" progId="Equation.3">
                  <p:embed/>
                </p:oleObj>
              </mc:Choice>
              <mc:Fallback>
                <p:oleObj name="Equation" r:id="rId4" imgW="787320" imgH="241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469423" y="1811779"/>
                        <a:ext cx="1516062" cy="463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" name="Straight Arrow Connector 9"/>
          <p:cNvCxnSpPr/>
          <p:nvPr/>
        </p:nvCxnSpPr>
        <p:spPr>
          <a:xfrm flipH="1">
            <a:off x="6759019" y="2292417"/>
            <a:ext cx="204874" cy="64874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2523670"/>
              </p:ext>
            </p:extLst>
          </p:nvPr>
        </p:nvGraphicFramePr>
        <p:xfrm>
          <a:off x="6499225" y="3014663"/>
          <a:ext cx="928688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25" name="Equation" r:id="rId6" imgW="482400" imgH="393480" progId="Equation.3">
                  <p:embed/>
                </p:oleObj>
              </mc:Choice>
              <mc:Fallback>
                <p:oleObj name="Equation" r:id="rId6" imgW="482400" imgH="393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499225" y="3014663"/>
                        <a:ext cx="928688" cy="755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5911681" y="4109382"/>
            <a:ext cx="28929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Distance to Jupiter ~ 5.3 AU</a:t>
            </a:r>
            <a:endParaRPr lang="en-US" dirty="0"/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2991572"/>
              </p:ext>
            </p:extLst>
          </p:nvPr>
        </p:nvGraphicFramePr>
        <p:xfrm>
          <a:off x="6554788" y="4913313"/>
          <a:ext cx="1344612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26" name="Equation" r:id="rId8" imgW="698400" imgH="241200" progId="Equation.3">
                  <p:embed/>
                </p:oleObj>
              </mc:Choice>
              <mc:Fallback>
                <p:oleObj name="Equation" r:id="rId8" imgW="698400" imgH="241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554788" y="4913313"/>
                        <a:ext cx="1344612" cy="463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33867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Cross-section ratio vs. energy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699" y="1615824"/>
            <a:ext cx="6292602" cy="449471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60546-1A34-1342-B9DB-19794DA5E491}" type="slidenum">
              <a:rPr lang="en-US" smtClean="0"/>
              <a:t>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010277" y="6573446"/>
            <a:ext cx="138112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 smtClean="0"/>
              <a:t>Kanik</a:t>
            </a:r>
            <a:r>
              <a:rPr lang="en-US" sz="1100" dirty="0" smtClean="0"/>
              <a:t> et al [2003]</a:t>
            </a:r>
            <a:endParaRPr lang="en-US" sz="11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018848" y="1888383"/>
                <a:ext cx="2639210" cy="57676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𝑟𝑎𝑡𝑖𝑜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(135.6 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𝑛𝑚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(130.4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𝑛𝑚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8848" y="1888383"/>
                <a:ext cx="2639210" cy="57676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/>
          <p:cNvCxnSpPr/>
          <p:nvPr/>
        </p:nvCxnSpPr>
        <p:spPr>
          <a:xfrm flipH="1">
            <a:off x="4309716" y="4948647"/>
            <a:ext cx="696685" cy="0"/>
          </a:xfrm>
          <a:prstGeom prst="straightConnector1">
            <a:avLst/>
          </a:prstGeom>
          <a:ln>
            <a:solidFill>
              <a:srgbClr val="002060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172378" y="4779370"/>
            <a:ext cx="2053045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solidFill>
                  <a:srgbClr val="002060"/>
                </a:solidFill>
              </a:rPr>
              <a:t>Monoenergetic</a:t>
            </a:r>
            <a:r>
              <a:rPr lang="en-US" sz="1600" dirty="0" smtClean="0">
                <a:solidFill>
                  <a:srgbClr val="002060"/>
                </a:solidFill>
              </a:rPr>
              <a:t> e</a:t>
            </a:r>
            <a:r>
              <a:rPr lang="en-US" sz="1600" baseline="30000" dirty="0" smtClean="0">
                <a:solidFill>
                  <a:srgbClr val="002060"/>
                </a:solidFill>
              </a:rPr>
              <a:t>-</a:t>
            </a:r>
            <a:r>
              <a:rPr lang="en-US" sz="1600" dirty="0" smtClean="0">
                <a:solidFill>
                  <a:srgbClr val="002060"/>
                </a:solidFill>
              </a:rPr>
              <a:t> flux</a:t>
            </a:r>
            <a:endParaRPr lang="en-US" sz="1600" baseline="30000" dirty="0">
              <a:solidFill>
                <a:srgbClr val="002060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4309716" y="5342307"/>
            <a:ext cx="696685" cy="0"/>
          </a:xfrm>
          <a:prstGeom prst="straightConnector1">
            <a:avLst/>
          </a:prstGeom>
          <a:ln>
            <a:solidFill>
              <a:srgbClr val="002060"/>
            </a:solidFill>
            <a:prstDash val="dash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172378" y="5173030"/>
            <a:ext cx="2053045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solidFill>
                  <a:srgbClr val="002060"/>
                </a:solidFill>
              </a:rPr>
              <a:t>Maxwellian</a:t>
            </a:r>
            <a:r>
              <a:rPr lang="en-US" sz="1600" dirty="0" smtClean="0">
                <a:solidFill>
                  <a:srgbClr val="002060"/>
                </a:solidFill>
              </a:rPr>
              <a:t> e</a:t>
            </a:r>
            <a:r>
              <a:rPr lang="en-US" sz="1600" baseline="30000" dirty="0" smtClean="0">
                <a:solidFill>
                  <a:srgbClr val="002060"/>
                </a:solidFill>
              </a:rPr>
              <a:t>-</a:t>
            </a:r>
            <a:r>
              <a:rPr lang="en-US" sz="1600" dirty="0" smtClean="0">
                <a:solidFill>
                  <a:srgbClr val="002060"/>
                </a:solidFill>
              </a:rPr>
              <a:t> flux</a:t>
            </a:r>
            <a:endParaRPr lang="en-US" sz="1600" baseline="30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5671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Inelastic cross sections for OI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31508" cy="4525963"/>
          </a:xfrm>
        </p:spPr>
        <p:txBody>
          <a:bodyPr/>
          <a:lstStyle/>
          <a:p>
            <a:r>
              <a:rPr lang="en-US" dirty="0" smtClean="0"/>
              <a:t>130.4 nm cross section dominant</a:t>
            </a:r>
          </a:p>
          <a:p>
            <a:endParaRPr lang="en-US" dirty="0" smtClean="0"/>
          </a:p>
          <a:p>
            <a:r>
              <a:rPr lang="en-US" dirty="0" smtClean="0"/>
              <a:t>Much larger total cross section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088708" y="1123168"/>
            <a:ext cx="4565001" cy="5070241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60546-1A34-1342-B9DB-19794DA5E491}" type="slidenum">
              <a:rPr lang="en-US" smtClean="0"/>
              <a:t>8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703217" y="6573446"/>
            <a:ext cx="168818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 smtClean="0"/>
              <a:t>Zipf</a:t>
            </a:r>
            <a:r>
              <a:rPr lang="en-US" sz="1100" dirty="0" smtClean="0"/>
              <a:t> and Stone [1971]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641267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UV PMT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60546-1A34-1342-B9DB-19794DA5E491}" type="slidenum">
              <a:rPr lang="en-US" smtClean="0"/>
              <a:t>9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1601" y="1664699"/>
            <a:ext cx="3562966" cy="418746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585" y="1775998"/>
            <a:ext cx="5349016" cy="407616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57200" y="1356503"/>
            <a:ext cx="29151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Filtered to include both lines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065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UNH Myriad">
      <a:majorFont>
        <a:latin typeface="Myriad Pro"/>
        <a:ea typeface=""/>
        <a:cs typeface=""/>
      </a:majorFont>
      <a:minorFont>
        <a:latin typeface="Myriad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UNH Myriad">
      <a:majorFont>
        <a:latin typeface="Myriad Pro"/>
        <a:ea typeface=""/>
        <a:cs typeface=""/>
      </a:majorFont>
      <a:minorFont>
        <a:latin typeface="Myriad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1916</TotalTime>
  <Words>717</Words>
  <Application>Microsoft Office PowerPoint</Application>
  <PresentationFormat>On-screen Show (4:3)</PresentationFormat>
  <Paragraphs>81</Paragraphs>
  <Slides>16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Arial</vt:lpstr>
      <vt:lpstr>Arial Black</vt:lpstr>
      <vt:lpstr>Calibri</vt:lpstr>
      <vt:lpstr>Cambria Math</vt:lpstr>
      <vt:lpstr>Myriad Pro</vt:lpstr>
      <vt:lpstr>Wingdings</vt:lpstr>
      <vt:lpstr>Office Theme</vt:lpstr>
      <vt:lpstr>Custom Design</vt:lpstr>
      <vt:lpstr>Equation</vt:lpstr>
      <vt:lpstr>UV Emission of Atomic Oxygen</vt:lpstr>
      <vt:lpstr>PowerPoint Presentation</vt:lpstr>
      <vt:lpstr>Partial O I energy-level diagram</vt:lpstr>
      <vt:lpstr>Auroral FUV Spectrum</vt:lpstr>
      <vt:lpstr>Possible excitation mechanisms</vt:lpstr>
      <vt:lpstr>Hubble observations</vt:lpstr>
      <vt:lpstr>Cross-section ratio vs. energy</vt:lpstr>
      <vt:lpstr>Inelastic cross sections for OI</vt:lpstr>
      <vt:lpstr>UV PMT</vt:lpstr>
      <vt:lpstr>UV PMT</vt:lpstr>
      <vt:lpstr>UV PMT</vt:lpstr>
      <vt:lpstr>DMSP SSUSI</vt:lpstr>
      <vt:lpstr>RENU 2 trajectory</vt:lpstr>
      <vt:lpstr>Continued work</vt:lpstr>
      <vt:lpstr>Questions?</vt:lpstr>
      <vt:lpstr>References</vt:lpstr>
    </vt:vector>
  </TitlesOfParts>
  <Company>University of New Hampshire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cpa.creativeteam@maple.unh.edu</dc:creator>
  <cp:lastModifiedBy>Bruce Fritz</cp:lastModifiedBy>
  <cp:revision>109</cp:revision>
  <dcterms:created xsi:type="dcterms:W3CDTF">2014-01-31T17:10:24Z</dcterms:created>
  <dcterms:modified xsi:type="dcterms:W3CDTF">2016-06-03T14:04:19Z</dcterms:modified>
</cp:coreProperties>
</file>